
<file path=[Content_Types].xml><?xml version="1.0" encoding="utf-8"?>
<Types xmlns="http://schemas.openxmlformats.org/package/2006/content-types">
  <Default Extension="jpeg" ContentType="image/jpe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9" r:id="rId3"/>
    <p:sldId id="327" r:id="rId5"/>
    <p:sldId id="314" r:id="rId6"/>
    <p:sldId id="265" r:id="rId7"/>
    <p:sldId id="310" r:id="rId8"/>
    <p:sldId id="266" r:id="rId9"/>
    <p:sldId id="330" r:id="rId10"/>
    <p:sldId id="313" r:id="rId11"/>
    <p:sldId id="267" r:id="rId12"/>
    <p:sldId id="323" r:id="rId13"/>
    <p:sldId id="268" r:id="rId14"/>
    <p:sldId id="269" r:id="rId15"/>
    <p:sldId id="270" r:id="rId16"/>
    <p:sldId id="324" r:id="rId17"/>
    <p:sldId id="332" r:id="rId18"/>
    <p:sldId id="273" r:id="rId19"/>
    <p:sldId id="276" r:id="rId20"/>
    <p:sldId id="329" r:id="rId21"/>
    <p:sldId id="325" r:id="rId22"/>
    <p:sldId id="275" r:id="rId23"/>
    <p:sldId id="306" r:id="rId24"/>
    <p:sldId id="320" r:id="rId25"/>
    <p:sldId id="321" r:id="rId26"/>
    <p:sldId id="277" r:id="rId27"/>
    <p:sldId id="279" r:id="rId28"/>
    <p:sldId id="283" r:id="rId29"/>
    <p:sldId id="322" r:id="rId30"/>
    <p:sldId id="328" r:id="rId31"/>
    <p:sldId id="290" r:id="rId32"/>
    <p:sldId id="326" r:id="rId33"/>
    <p:sldId id="298" r:id="rId34"/>
    <p:sldId id="295" r:id="rId35"/>
    <p:sldId id="297" r:id="rId36"/>
    <p:sldId id="317" r:id="rId37"/>
    <p:sldId id="318" r:id="rId38"/>
    <p:sldId id="319" r:id="rId39"/>
  </p:sldIdLst>
  <p:sldSz cx="9144000" cy="6858000" type="screen4x3"/>
  <p:notesSz cx="6858000" cy="9144000"/>
  <p:defaultTextStyle>
    <a:defPPr>
      <a:defRPr lang="en-US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2400" b="0" i="0" u="none" kern="1200" baseline="0">
        <a:solidFill>
          <a:schemeClr val="tx1"/>
        </a:solidFill>
        <a:latin typeface="Times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5B4C4"/>
    <a:srgbClr val="72BDCC"/>
    <a:srgbClr val="FFFFFF"/>
    <a:srgbClr val="35261F"/>
    <a:srgbClr val="2FB0DC"/>
    <a:srgbClr val="66B134"/>
    <a:srgbClr val="0076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32741"/>
    <p:restoredTop sz="90909"/>
  </p:normalViewPr>
  <p:slideViewPr>
    <p:cSldViewPr snapToGrid="0" showGuides="1">
      <p:cViewPr varScale="1">
        <p:scale>
          <a:sx n="61" d="100"/>
          <a:sy n="61" d="100"/>
        </p:scale>
        <p:origin x="208" y="56"/>
      </p:cViewPr>
      <p:guideLst>
        <p:guide orient="horz" pos="2251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p>
            <a:pPr lvl="0">
              <a:buNone/>
            </a:pPr>
            <a:endParaRPr lang="en-US" altLang="en-US" sz="1200" dirty="0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p>
            <a:pPr lvl="0" algn="r">
              <a:buNone/>
            </a:pPr>
            <a:endParaRPr lang="en-US" altLang="en-US" sz="1200" dirty="0"/>
          </a:p>
        </p:txBody>
      </p:sp>
      <p:sp>
        <p:nvSpPr>
          <p:cNvPr id="2052" name="Rectangle 4"/>
          <p:cNvSpPr>
            <a:spLocks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</p:sp>
      <p:sp>
        <p:nvSpPr>
          <p:cNvPr id="1065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Click to edit Master text styles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Second level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Third level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  <a:p>
            <a:pPr marL="1371600" marR="0" lvl="3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Fourth level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  <a:p>
            <a:pPr marL="1828800" marR="0" lvl="4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Fifth level</a:t>
            </a:r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1065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>
              <a:buNone/>
            </a:pPr>
            <a:endParaRPr lang="en-US" altLang="en-US" sz="1200" dirty="0"/>
          </a:p>
        </p:txBody>
      </p:sp>
      <p:sp>
        <p:nvSpPr>
          <p:cNvPr id="1065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p>
            <a:pPr lvl="0" algn="r">
              <a:buNone/>
            </a:pPr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409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969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3277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3481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3686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68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3993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3994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4198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19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4403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4608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4608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5017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5222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819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819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5427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56323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5837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126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126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4339" name="Notes Placeholder 2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/>
            <a:endParaRPr lang="zh-CN" altLang="zh-CN" dirty="0">
              <a:ea typeface="宋体" panose="02010600030101010101" pitchFamily="2" charset="-122"/>
            </a:endParaRPr>
          </a:p>
        </p:txBody>
      </p:sp>
      <p:sp>
        <p:nvSpPr>
          <p:cNvPr id="14340" name="Slide Number Placeholder 3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zh-CN" sz="1200" dirty="0">
                <a:ea typeface="宋体" panose="02010600030101010101" pitchFamily="2" charset="-122"/>
              </a:rPr>
            </a:fld>
            <a:endParaRPr lang="en-US" altLang="zh-CN" sz="1200" dirty="0">
              <a:ea typeface="宋体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638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638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19459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1507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1508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3555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3556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Rectangle 7"/>
          <p:cNvSpPr txBox="1">
            <a:spLocks noGrp="1"/>
          </p:cNvSpPr>
          <p:nvPr>
            <p:ph type="sldNum" sz="quarter"/>
          </p:nvPr>
        </p:nvSpPr>
        <p:spPr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</a:ln>
        </p:spPr>
        <p:txBody>
          <a:bodyPr anchor="b"/>
          <a:p>
            <a:pPr lvl="0" algn="r"/>
            <a:fld id="{9A0DB2DC-4C9A-4742-B13C-FB6460FD3503}" type="slidenum">
              <a:rPr lang="en-US" altLang="en-US" sz="1200" dirty="0"/>
            </a:fld>
            <a:endParaRPr lang="en-US" altLang="en-US" sz="1200" dirty="0"/>
          </a:p>
        </p:txBody>
      </p:sp>
      <p:sp>
        <p:nvSpPr>
          <p:cNvPr id="27651" name="Rectangle 2"/>
          <p:cNvSpPr>
            <a:spLocks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/>
          </p:cNvSpPr>
          <p:nvPr>
            <p:ph type="body" idx="1"/>
          </p:nvPr>
        </p:nvSpPr>
        <p:spPr>
          <a:ln/>
        </p:spPr>
        <p:txBody>
          <a:bodyPr wrap="square" lIns="91440" tIns="45720" rIns="91440" bIns="45720" anchor="t"/>
          <a:p>
            <a:pPr lvl="0" eaLnBrk="1" hangingPunct="1"/>
            <a:endParaRPr lang="en-US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05500" y="76200"/>
            <a:ext cx="1943100" cy="327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5676900" cy="327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6200"/>
            <a:ext cx="381000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76200"/>
            <a:ext cx="381000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3"/>
          <p:cNvSpPr>
            <a:spLocks noGrp="1"/>
          </p:cNvSpPr>
          <p:nvPr>
            <p:ph type="body" idx="1"/>
          </p:nvPr>
        </p:nvSpPr>
        <p:spPr>
          <a:xfrm>
            <a:off x="76200" y="76200"/>
            <a:ext cx="7772400" cy="4572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en-US" dirty="0"/>
              <a:t>Click to edit Master text styles</a:t>
            </a:r>
            <a:endParaRPr lang="en-US" altLang="en-US" dirty="0"/>
          </a:p>
          <a:p>
            <a:pPr lvl="1"/>
            <a:r>
              <a:rPr lang="en-US" altLang="en-US" dirty="0"/>
              <a:t>Second level</a:t>
            </a:r>
            <a:endParaRPr lang="en-US" altLang="en-US" dirty="0"/>
          </a:p>
          <a:p>
            <a:pPr lvl="2"/>
            <a:r>
              <a:rPr lang="en-US" altLang="en-US" dirty="0"/>
              <a:t>Third level</a:t>
            </a:r>
            <a:endParaRPr lang="en-US" altLang="en-US" dirty="0"/>
          </a:p>
          <a:p>
            <a:pPr lvl="3"/>
            <a:r>
              <a:rPr lang="en-US" altLang="en-US" dirty="0"/>
              <a:t>Fourth level</a:t>
            </a:r>
            <a:endParaRPr lang="en-US" altLang="en-US" dirty="0"/>
          </a:p>
          <a:p>
            <a:pPr lvl="4"/>
            <a:r>
              <a:rPr lang="en-US" altLang="en-US" dirty="0"/>
              <a:t>Fifth level</a:t>
            </a:r>
            <a:endParaRPr lang="en-US" altLang="en-US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pPr lvl="0">
              <a:buNone/>
            </a:pPr>
            <a:endParaRPr lang="en-US" altLang="en-US" dirty="0">
              <a:latin typeface="Times" charset="0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pPr lvl="0">
              <a:buNone/>
            </a:pPr>
            <a:fld id="{9A0DB2DC-4C9A-4742-B13C-FB6460FD3503}" type="slidenum">
              <a:rPr lang="en-US" altLang="en-US" dirty="0">
                <a:latin typeface="Times" charset="0"/>
              </a:rPr>
            </a:fld>
            <a:endParaRPr lang="en-US" altLang="en-US" dirty="0">
              <a:latin typeface="Times" charset="0"/>
            </a:endParaRPr>
          </a:p>
        </p:txBody>
      </p:sp>
      <p:sp>
        <p:nvSpPr>
          <p:cNvPr id="2" name="Rectangle 2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4876800" cy="4572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en-US" altLang="en-US" dirty="0"/>
              <a:t>Click to edit Master title style</a:t>
            </a:r>
            <a:endParaRPr lang="en-US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1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1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5.jpeg"/><Relationship Id="rId1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1.emf"/><Relationship Id="rId2" Type="http://schemas.openxmlformats.org/officeDocument/2006/relationships/image" Target="../media/image30.emf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jpe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jpeg"/><Relationship Id="rId1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9.jpeg"/><Relationship Id="rId1" Type="http://schemas.openxmlformats.org/officeDocument/2006/relationships/image" Target="../media/image38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1.jpeg"/><Relationship Id="rId1" Type="http://schemas.openxmlformats.org/officeDocument/2006/relationships/image" Target="../media/image4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jpe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1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3074" name="Text Box 16"/>
          <p:cNvSpPr txBox="1"/>
          <p:nvPr/>
        </p:nvSpPr>
        <p:spPr>
          <a:xfrm>
            <a:off x="419100" y="1989138"/>
            <a:ext cx="8305800" cy="190500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en-US" sz="3200" b="1" dirty="0"/>
              <a:t>CHAPTER 17</a:t>
            </a:r>
            <a:endParaRPr lang="en-US" altLang="en-US" sz="3200" b="1" dirty="0"/>
          </a:p>
          <a:p>
            <a:pPr marL="0" lvl="0" indent="0" algn="ctr">
              <a:spcBef>
                <a:spcPct val="0"/>
              </a:spcBef>
            </a:pPr>
            <a:r>
              <a:rPr lang="en-US" altLang="en-US" sz="3600" dirty="0"/>
              <a:t>Fatty Acid Catabolism</a:t>
            </a:r>
            <a:endParaRPr lang="en-US" altLang="en-US" sz="3600" dirty="0"/>
          </a:p>
          <a:p>
            <a:pPr marL="0" lvl="0" indent="0" algn="ctr">
              <a:spcBef>
                <a:spcPct val="0"/>
              </a:spcBef>
            </a:pPr>
            <a:endParaRPr lang="en-US" altLang="en-US" sz="3600" dirty="0"/>
          </a:p>
          <a:p>
            <a:pPr marL="0" lvl="0" indent="0" algn="ctr">
              <a:spcBef>
                <a:spcPct val="0"/>
              </a:spcBef>
            </a:pPr>
            <a:endParaRPr lang="en-US" altLang="en-US" sz="3600" dirty="0"/>
          </a:p>
          <a:p>
            <a:pPr marL="0" lvl="0" indent="0" algn="ctr">
              <a:spcBef>
                <a:spcPct val="0"/>
              </a:spcBef>
            </a:pPr>
            <a:r>
              <a:rPr lang="en-US" altLang="en-US" dirty="0"/>
              <a:t>Xiao-Wei Chen, Ph.D.</a:t>
            </a:r>
            <a:endParaRPr lang="en-US" altLang="en-US" dirty="0"/>
          </a:p>
          <a:p>
            <a:pPr marL="0" lvl="0" indent="0" algn="ctr">
              <a:spcBef>
                <a:spcPct val="0"/>
              </a:spcBef>
            </a:pPr>
            <a:r>
              <a:rPr lang="en-US" altLang="en-US" dirty="0"/>
              <a:t>xiaowei_chen@pku.edu.cn</a:t>
            </a:r>
            <a:endParaRPr lang="en-US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TextBox 1"/>
          <p:cNvSpPr txBox="1"/>
          <p:nvPr/>
        </p:nvSpPr>
        <p:spPr>
          <a:xfrm>
            <a:off x="0" y="327025"/>
            <a:ext cx="9144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Lipolysis of TAG into glycerol and free fatty acids (FFA)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17411" name="TextBox 2"/>
          <p:cNvSpPr txBox="1"/>
          <p:nvPr/>
        </p:nvSpPr>
        <p:spPr>
          <a:xfrm>
            <a:off x="877888" y="1773238"/>
            <a:ext cx="7734300" cy="26765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Activation of lipase (often by hormonal/metabolic signals)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Hydrolysis of TAG stored in lipid droplets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Release of glycerol and FFAs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FFAs bound with Albumin are delivered to other tissues. 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17412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913" y="4724400"/>
            <a:ext cx="2016125" cy="19621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413" name="Picture 4"/>
          <p:cNvPicPr>
            <a:picLocks noChangeAspect="1"/>
          </p:cNvPicPr>
          <p:nvPr/>
        </p:nvPicPr>
        <p:blipFill>
          <a:blip r:embed="rId2"/>
          <a:srcRect l="16747" t="21648" r="30917" b="22070"/>
          <a:stretch>
            <a:fillRect/>
          </a:stretch>
        </p:blipFill>
        <p:spPr>
          <a:xfrm>
            <a:off x="5867400" y="4724400"/>
            <a:ext cx="1887538" cy="196215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17414" name="Straight Arrow Connector 6"/>
          <p:cNvCxnSpPr/>
          <p:nvPr/>
        </p:nvCxnSpPr>
        <p:spPr>
          <a:xfrm>
            <a:off x="3924300" y="5732463"/>
            <a:ext cx="1584325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7415" name="TextBox 7"/>
          <p:cNvSpPr txBox="1"/>
          <p:nvPr/>
        </p:nvSpPr>
        <p:spPr>
          <a:xfrm>
            <a:off x="4025900" y="5127625"/>
            <a:ext cx="132873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Lipolysis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8434" name="Picture 2" descr="figure_17_0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149225"/>
            <a:ext cx="4368800" cy="6557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5" name="TextBox 1"/>
          <p:cNvSpPr txBox="1"/>
          <p:nvPr/>
        </p:nvSpPr>
        <p:spPr>
          <a:xfrm>
            <a:off x="4427538" y="1700213"/>
            <a:ext cx="4670425" cy="4524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Glycerol can be fed into glycolysis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None/>
            </a:pP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None/>
            </a:pP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FFA oxidation (yield most energy)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None/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takes place in mitochondrion matrix</a:t>
            </a:r>
            <a:endParaRPr lang="en-US" altLang="zh-CN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AutoNum type="romanUcPeriod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Activation of FFA in the cytosol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AutoNum type="romanUcPeriod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AutoNum type="romanUcPeriod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Transport into the Mito matrix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AutoNum type="romanUcPeriod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AutoNum type="romanUcPeriod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Oxidation into Acetyl-CoA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AutoNum type="romanUcPeriod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18436" name="TextBox 3"/>
          <p:cNvSpPr txBox="1"/>
          <p:nvPr/>
        </p:nvSpPr>
        <p:spPr>
          <a:xfrm>
            <a:off x="4140200" y="327025"/>
            <a:ext cx="50038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Catabolism of glycerol and free fatty acids (FFA)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482" name="Picture 2" descr="figure_17_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1113" y="1409700"/>
            <a:ext cx="6484937" cy="5403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3" name="TextBox 2"/>
          <p:cNvSpPr txBox="1"/>
          <p:nvPr/>
        </p:nvSpPr>
        <p:spPr>
          <a:xfrm>
            <a:off x="0" y="26035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Step 1. Activation of FFA: generation of acyl-CoA by fatty acyl-CoA synthetase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20484" name="TextBox 3"/>
          <p:cNvSpPr txBox="1"/>
          <p:nvPr/>
        </p:nvSpPr>
        <p:spPr>
          <a:xfrm>
            <a:off x="57150" y="3038475"/>
            <a:ext cx="2173288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Overall reaction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2048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2233613"/>
            <a:ext cx="5049838" cy="619125"/>
          </a:xfrm>
          <a:prstGeom prst="rect">
            <a:avLst/>
          </a:prstGeom>
          <a:noFill/>
          <a:ln w="1587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2048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8" y="3671888"/>
            <a:ext cx="1954212" cy="32702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2530" name="Picture 2" descr="figure_17_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511300"/>
            <a:ext cx="8531225" cy="3851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Picture 2" descr="unnumbered_17_p6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263" y="5013325"/>
            <a:ext cx="3306762" cy="1606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Oval 1"/>
          <p:cNvSpPr/>
          <p:nvPr/>
        </p:nvSpPr>
        <p:spPr>
          <a:xfrm>
            <a:off x="6516688" y="5661025"/>
            <a:ext cx="863600" cy="504825"/>
          </a:xfrm>
          <a:prstGeom prst="ellipse">
            <a:avLst/>
          </a:prstGeom>
          <a:solidFill>
            <a:srgbClr val="FF0000">
              <a:alpha val="30196"/>
            </a:srgbClr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endParaRPr lang="zh-CN" altLang="zh-CN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22533" name="TextBox 4"/>
          <p:cNvSpPr txBox="1"/>
          <p:nvPr/>
        </p:nvSpPr>
        <p:spPr>
          <a:xfrm>
            <a:off x="0" y="26035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Step 2. Transport of acyl-CoA into the mitochondria matrix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457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363" y="1700213"/>
            <a:ext cx="3743325" cy="48323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4579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665288"/>
            <a:ext cx="4552950" cy="3924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580" name="Rectangle 3"/>
          <p:cNvSpPr/>
          <p:nvPr/>
        </p:nvSpPr>
        <p:spPr>
          <a:xfrm>
            <a:off x="2987675" y="3860800"/>
            <a:ext cx="1655763" cy="5762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endParaRPr lang="zh-CN" altLang="zh-CN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24581" name="TextBox 4"/>
          <p:cNvSpPr txBox="1"/>
          <p:nvPr/>
        </p:nvSpPr>
        <p:spPr>
          <a:xfrm>
            <a:off x="0" y="26035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Step 2. Transport of acyl-CoA into the mitochondria matrix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24582" name="TextBox 1"/>
          <p:cNvSpPr txBox="1"/>
          <p:nvPr/>
        </p:nvSpPr>
        <p:spPr>
          <a:xfrm>
            <a:off x="396875" y="5792788"/>
            <a:ext cx="4027488" cy="8318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CACT: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C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arnitine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A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cyl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c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arnitine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ranslocase</a:t>
            </a:r>
            <a:endParaRPr lang="zh-CN" altLang="en-US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60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2363" y="1700213"/>
            <a:ext cx="3743325" cy="4832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3" name="Rectangle 3"/>
          <p:cNvSpPr/>
          <p:nvPr/>
        </p:nvSpPr>
        <p:spPr>
          <a:xfrm>
            <a:off x="2987675" y="3860800"/>
            <a:ext cx="1655763" cy="576263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endParaRPr lang="zh-CN" altLang="zh-CN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25604" name="TextBox 4"/>
          <p:cNvSpPr txBox="1"/>
          <p:nvPr/>
        </p:nvSpPr>
        <p:spPr>
          <a:xfrm>
            <a:off x="0" y="26035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Step 2. Transport of acyl-CoA into the mitochondria matrix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25605" name="Picture 3"/>
          <p:cNvPicPr>
            <a:picLocks noChangeAspect="1"/>
          </p:cNvPicPr>
          <p:nvPr/>
        </p:nvPicPr>
        <p:blipFill>
          <a:blip r:embed="rId2"/>
          <a:srcRect l="12263" r="10759"/>
          <a:stretch>
            <a:fillRect/>
          </a:stretch>
        </p:blipFill>
        <p:spPr>
          <a:xfrm>
            <a:off x="123825" y="1717675"/>
            <a:ext cx="4621213" cy="48148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5606" name="TextBox 4"/>
          <p:cNvSpPr txBox="1"/>
          <p:nvPr/>
        </p:nvSpPr>
        <p:spPr>
          <a:xfrm>
            <a:off x="6292850" y="1890713"/>
            <a:ext cx="739775" cy="10160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sz="6000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X</a:t>
            </a:r>
            <a:endParaRPr lang="zh-CN" altLang="en-US" sz="6000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6626" name="Picture 2" descr="figure_17_08a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400" y="1558925"/>
            <a:ext cx="4186238" cy="48228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6627" name="Picture 2" descr="figure_17_08a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7538" y="1549400"/>
            <a:ext cx="4716462" cy="48577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6628" name="TextBox 3"/>
          <p:cNvSpPr txBox="1"/>
          <p:nvPr/>
        </p:nvSpPr>
        <p:spPr>
          <a:xfrm>
            <a:off x="0" y="26035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Step 3. The four reactions of one round of </a:t>
            </a:r>
            <a:r>
              <a:rPr lang="el-GR" altLang="zh-CN" sz="3200" b="1" dirty="0">
                <a:latin typeface="Times" charset="0"/>
              </a:rPr>
              <a:t>β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oxidation of saturated fatty acids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8674" name="Picture 2" descr="figure_17_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875" y="1268413"/>
            <a:ext cx="6321425" cy="53609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8675" name="TextBox 2"/>
          <p:cNvSpPr txBox="1"/>
          <p:nvPr/>
        </p:nvSpPr>
        <p:spPr>
          <a:xfrm>
            <a:off x="0" y="260350"/>
            <a:ext cx="9144000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 conserved reaction sequence for “</a:t>
            </a:r>
            <a:r>
              <a:rPr lang="el-GR" altLang="zh-CN" sz="3200" b="1" dirty="0">
                <a:latin typeface="Times" charset="0"/>
              </a:rPr>
              <a:t>β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oxidation”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1835150" y="2636838"/>
            <a:ext cx="720725" cy="21590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5" name="Oval 4"/>
          <p:cNvSpPr/>
          <p:nvPr/>
        </p:nvSpPr>
        <p:spPr>
          <a:xfrm>
            <a:off x="611188" y="2924175"/>
            <a:ext cx="1152525" cy="576263"/>
          </a:xfrm>
          <a:prstGeom prst="ellipse">
            <a:avLst/>
          </a:prstGeom>
          <a:solidFill>
            <a:schemeClr val="accent1"/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ETF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38" y="3533775"/>
            <a:ext cx="2232025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Electron transfer flavoprotein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87450" y="4437063"/>
            <a:ext cx="0" cy="504825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0" name="TextBox 9"/>
          <p:cNvSpPr txBox="1"/>
          <p:nvPr/>
        </p:nvSpPr>
        <p:spPr>
          <a:xfrm>
            <a:off x="804863" y="4965700"/>
            <a:ext cx="817562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ETC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181100" y="5422900"/>
            <a:ext cx="0" cy="503238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14" name="TextBox 13"/>
          <p:cNvSpPr txBox="1"/>
          <p:nvPr/>
        </p:nvSpPr>
        <p:spPr>
          <a:xfrm>
            <a:off x="949325" y="5949950"/>
            <a:ext cx="52705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O</a:t>
            </a:r>
            <a:r>
              <a:rPr lang="en-US" altLang="zh-CN" b="1" baseline="-25000" dirty="0">
                <a:latin typeface="Times" charset="0"/>
                <a:ea typeface="宋体" panose="02010600030101010101" pitchFamily="2" charset="-122"/>
              </a:rPr>
              <a:t>2</a:t>
            </a:r>
            <a:endParaRPr lang="en-US" altLang="zh-CN" b="1" baseline="-25000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/>
      <p:bldP spid="1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0722" name="Picture 2" descr="figure_19_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7450" y="1516063"/>
            <a:ext cx="6580188" cy="5226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0723" name="TextBox 2"/>
          <p:cNvSpPr txBox="1"/>
          <p:nvPr/>
        </p:nvSpPr>
        <p:spPr>
          <a:xfrm>
            <a:off x="0" y="260350"/>
            <a:ext cx="9144000" cy="107791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Different path of electron flow from NADH, succinate, and Acyl-CoA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1746" name="Picture 2" descr="figure_17_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149225"/>
            <a:ext cx="3644900" cy="6557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1747" name="TextBox 2"/>
          <p:cNvSpPr txBox="1"/>
          <p:nvPr/>
        </p:nvSpPr>
        <p:spPr>
          <a:xfrm>
            <a:off x="315913" y="404813"/>
            <a:ext cx="4429125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Yield of fatty acid oxidation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1748" name="TextBox 1"/>
          <p:cNvSpPr txBox="1"/>
          <p:nvPr/>
        </p:nvSpPr>
        <p:spPr>
          <a:xfrm>
            <a:off x="179388" y="2276475"/>
            <a:ext cx="4937125" cy="26781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Palmitoyl-CoA: C16, fully saturated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8 acetyl-CoA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7 FADH</a:t>
            </a:r>
            <a:r>
              <a:rPr lang="en-US" altLang="zh-CN" baseline="-25000" dirty="0">
                <a:latin typeface="Times" charset="0"/>
                <a:ea typeface="宋体" panose="02010600030101010101" pitchFamily="2" charset="-122"/>
              </a:rPr>
              <a:t>2</a:t>
            </a:r>
            <a:endParaRPr lang="en-US" altLang="zh-CN" baseline="-25000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7 NADH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TextBox 3"/>
          <p:cNvSpPr txBox="1"/>
          <p:nvPr/>
        </p:nvSpPr>
        <p:spPr>
          <a:xfrm>
            <a:off x="2263775" y="620713"/>
            <a:ext cx="4616450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Outline of today’s lecture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5123" name="TextBox 4"/>
          <p:cNvSpPr txBox="1"/>
          <p:nvPr/>
        </p:nvSpPr>
        <p:spPr>
          <a:xfrm>
            <a:off x="1584325" y="2060575"/>
            <a:ext cx="5975350" cy="310832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" charset="0"/>
                <a:ea typeface="宋体" panose="02010600030101010101" pitchFamily="2" charset="-122"/>
              </a:rPr>
              <a:t>Principles of fatty acid catabolism</a:t>
            </a:r>
            <a:endParaRPr lang="en-US" altLang="zh-CN" sz="2800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800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800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" charset="0"/>
                <a:ea typeface="宋体" panose="02010600030101010101" pitchFamily="2" charset="-122"/>
              </a:rPr>
              <a:t>Other types of fatty acid catabolism</a:t>
            </a:r>
            <a:endParaRPr lang="en-US" altLang="zh-CN" sz="2800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800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800" dirty="0">
              <a:latin typeface="Times" charset="0"/>
              <a:ea typeface="宋体" panose="02010600030101010101" pitchFamily="2" charset="-122"/>
            </a:endParaRPr>
          </a:p>
          <a:p>
            <a:pPr marL="342900" lvl="0" indent="-34290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800" dirty="0">
                <a:latin typeface="Times" charset="0"/>
                <a:ea typeface="宋体" panose="02010600030101010101" pitchFamily="2" charset="-122"/>
              </a:rPr>
              <a:t>Ketogenesis and diabetic ketoacidosis</a:t>
            </a:r>
            <a:endParaRPr lang="en-US" altLang="zh-CN" sz="2800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3794" name="Picture 2" descr="figure_17_08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2913" y="2328863"/>
            <a:ext cx="2976562" cy="33321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3795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913" y="5949950"/>
            <a:ext cx="6475412" cy="660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pic>
        <p:nvPicPr>
          <p:cNvPr id="3379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1913" y="1268413"/>
            <a:ext cx="6478587" cy="684212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miter/>
            <a:headEnd type="none" w="med" len="med"/>
            <a:tailEnd type="none" w="med" len="med"/>
          </a:ln>
        </p:spPr>
      </p:pic>
      <p:sp>
        <p:nvSpPr>
          <p:cNvPr id="33797" name="TextBox 4"/>
          <p:cNvSpPr txBox="1"/>
          <p:nvPr/>
        </p:nvSpPr>
        <p:spPr>
          <a:xfrm>
            <a:off x="0" y="260350"/>
            <a:ext cx="9144000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Oxidation of even number fatty acids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3798" name="TextBox 3"/>
          <p:cNvSpPr txBox="1"/>
          <p:nvPr/>
        </p:nvSpPr>
        <p:spPr>
          <a:xfrm>
            <a:off x="3416300" y="2349500"/>
            <a:ext cx="5619750" cy="30464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Very Long Chain Acyl-CoA Dehydrogenase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(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VLCAD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): 12– 18 Carbons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Medium Chain Acyl-CoA Dehydrogenase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(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MCAD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): 4-14 Carbons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Short Chain Acryl-CoA Dehydrogenase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(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SCAD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): 4-8 Carbons 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5842" name="Picture 2" descr="table_17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447800"/>
            <a:ext cx="8531225" cy="397033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5843" name="TextBox 3"/>
          <p:cNvSpPr txBox="1"/>
          <p:nvPr/>
        </p:nvSpPr>
        <p:spPr>
          <a:xfrm>
            <a:off x="0" y="260350"/>
            <a:ext cx="9144000" cy="58578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ATP yield of Palmitoyl-CoA oxidation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5844" name="TextBox 1"/>
          <p:cNvSpPr txBox="1"/>
          <p:nvPr/>
        </p:nvSpPr>
        <p:spPr>
          <a:xfrm>
            <a:off x="468313" y="5661025"/>
            <a:ext cx="4792662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What about Palmitic acid? 106, </a:t>
            </a:r>
            <a:r>
              <a:rPr lang="en-US" altLang="zh-CN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why?</a:t>
            </a:r>
            <a:endParaRPr lang="en-US" altLang="zh-CN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74663" y="6135688"/>
            <a:ext cx="3448050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AMP + ATP            2ADP 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2268538" y="6365875"/>
            <a:ext cx="595312" cy="0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7890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388" y="1908175"/>
            <a:ext cx="4243387" cy="411321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50" y="3824288"/>
            <a:ext cx="2592388" cy="16795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4976813" y="3270250"/>
            <a:ext cx="3833812" cy="460375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New born screen (</a:t>
            </a:r>
            <a:r>
              <a:rPr lang="en-US" altLang="zh-CN" b="1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Methods?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)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59350" y="5876925"/>
            <a:ext cx="2690813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Treatments? Why?</a:t>
            </a:r>
            <a:endParaRPr lang="en-US" altLang="zh-CN" b="1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7894" name="TextBox 5"/>
          <p:cNvSpPr txBox="1"/>
          <p:nvPr/>
        </p:nvSpPr>
        <p:spPr>
          <a:xfrm>
            <a:off x="0" y="260350"/>
            <a:ext cx="9144000" cy="1570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Medium Chain Acyl-CoA Dehydrogenase Deficiency (MCADD): a mitochondrion fatty acid oxidation disease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37895" name="TextBox 6"/>
          <p:cNvSpPr txBox="1"/>
          <p:nvPr/>
        </p:nvSpPr>
        <p:spPr>
          <a:xfrm>
            <a:off x="5003800" y="2133600"/>
            <a:ext cx="3662363" cy="830263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Intellectual development defects, 25% death rate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8914" name="Picture 2" descr="figure_17_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149225"/>
            <a:ext cx="4176713" cy="6557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8915" name="TextBox 2"/>
          <p:cNvSpPr txBox="1"/>
          <p:nvPr/>
        </p:nvSpPr>
        <p:spPr>
          <a:xfrm>
            <a:off x="3779838" y="476250"/>
            <a:ext cx="5364162" cy="1570038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Complete oxidation of odd number fatty acids require 3 additional steps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4" name="Picture 2" descr="figure_16_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363" y="2601913"/>
            <a:ext cx="3368675" cy="30686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Arc 1"/>
          <p:cNvSpPr/>
          <p:nvPr/>
        </p:nvSpPr>
        <p:spPr bwMode="auto">
          <a:xfrm rot="7446422">
            <a:off x="4029075" y="3176588"/>
            <a:ext cx="3836988" cy="2811463"/>
          </a:xfrm>
          <a:prstGeom prst="arc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24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0962" name="Picture 2" descr="figure_17_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4438" y="1125538"/>
            <a:ext cx="4445000" cy="558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0963" name="TextBox 3"/>
          <p:cNvSpPr txBox="1"/>
          <p:nvPr/>
        </p:nvSpPr>
        <p:spPr>
          <a:xfrm>
            <a:off x="0" y="333375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Oxidation of mono-unsaturated fatty acids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3010" name="Picture 2" descr="figure_17_11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12875"/>
            <a:ext cx="4406900" cy="4587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3011" name="TextBox 2"/>
          <p:cNvSpPr txBox="1"/>
          <p:nvPr/>
        </p:nvSpPr>
        <p:spPr>
          <a:xfrm>
            <a:off x="0" y="333375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Oxidation of poly-unsaturated fatty acids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43012" name="Picture 2" descr="figure_17_11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300" y="1484313"/>
            <a:ext cx="4691063" cy="4422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5058" name="Picture 2" descr="figure_17_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3800" y="149225"/>
            <a:ext cx="3957638" cy="6557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5059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5" y="2276475"/>
            <a:ext cx="4275138" cy="3078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5060" name="TextBox 3"/>
          <p:cNvSpPr txBox="1"/>
          <p:nvPr/>
        </p:nvSpPr>
        <p:spPr>
          <a:xfrm>
            <a:off x="0" y="550863"/>
            <a:ext cx="5003800" cy="1077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Peroxisome also carries out </a:t>
            </a:r>
            <a:r>
              <a:rPr lang="el-GR" altLang="zh-CN" sz="3200" b="1" dirty="0">
                <a:latin typeface="Times" charset="0"/>
              </a:rPr>
              <a:t>β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Oxidation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TextBox 1"/>
          <p:cNvSpPr txBox="1"/>
          <p:nvPr/>
        </p:nvSpPr>
        <p:spPr>
          <a:xfrm>
            <a:off x="0" y="333375"/>
            <a:ext cx="9144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Three major differences between mitochondrion </a:t>
            </a:r>
            <a:r>
              <a:rPr lang="el-GR" altLang="zh-CN" sz="3200" b="1" dirty="0">
                <a:latin typeface="Times" charset="0"/>
              </a:rPr>
              <a:t>β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oxidation and peroxisome </a:t>
            </a:r>
            <a:r>
              <a:rPr lang="el-GR" altLang="zh-CN" sz="3200" b="1" dirty="0">
                <a:latin typeface="Times" charset="0"/>
              </a:rPr>
              <a:t>β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oxidation 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73075" y="1552575"/>
          <a:ext cx="8353425" cy="4241800"/>
        </p:xfrm>
        <a:graphic>
          <a:graphicData uri="http://schemas.openxmlformats.org/drawingml/2006/table">
            <a:tbl>
              <a:tblPr/>
              <a:tblGrid>
                <a:gridCol w="2382837"/>
                <a:gridCol w="3135313"/>
                <a:gridCol w="2835275"/>
              </a:tblGrid>
              <a:tr h="6699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Mitochondrion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32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Peroxisome</a:t>
                      </a:r>
                      <a:endParaRPr kumimoji="0" lang="en-US" altLang="zh-CN" sz="32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190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Substrate specificity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Long chain, medium chain, short chain free fatty acids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Very long chain (e.g C26) and branched free fatty acids</a:t>
                      </a:r>
                      <a:endParaRPr kumimoji="0" lang="en-US" altLang="zh-CN" sz="20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7F3F4"/>
                    </a:solidFill>
                  </a:tcPr>
                </a:tc>
              </a:tr>
              <a:tr h="1190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First step reaction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Electrons enter the ETC to produce ATP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Electrons directly transferred to oxygen, produces H</a:t>
                      </a:r>
                      <a:r>
                        <a:rPr kumimoji="0" lang="en-US" altLang="zh-CN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O</a:t>
                      </a:r>
                      <a:r>
                        <a:rPr kumimoji="0" lang="en-US" altLang="zh-CN" sz="1800" b="0" i="0" u="none" strike="noStrike" cap="none" normalizeH="0" baseline="-2500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, eventually heat.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  <a:tr h="1190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Fate of the products</a:t>
                      </a:r>
                      <a:endParaRPr kumimoji="0" lang="en-US" altLang="zh-CN" sz="24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Acetyl-CoA enters the TCA cycle directly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Acetyl-CoA or short chain acyl-CoA exported to the cytosol</a:t>
                      </a:r>
                      <a:endParaRPr kumimoji="0" lang="en-US" altLang="zh-CN" sz="1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1445" marR="91445" marT="45709" marB="45709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3F9FA"/>
                    </a:solidFill>
                  </a:tcPr>
                </a:tc>
              </a:tr>
            </a:tbl>
          </a:graphicData>
        </a:graphic>
      </p:graphicFrame>
      <p:sp>
        <p:nvSpPr>
          <p:cNvPr id="47129" name="TextBox 4"/>
          <p:cNvSpPr txBox="1"/>
          <p:nvPr/>
        </p:nvSpPr>
        <p:spPr>
          <a:xfrm>
            <a:off x="365125" y="5935663"/>
            <a:ext cx="8569325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Branched fatty acids (e.g. Phytanic acids) undergo </a:t>
            </a:r>
            <a:r>
              <a:rPr lang="el-GR" altLang="zh-CN" b="1" dirty="0">
                <a:latin typeface="Times" charset="0"/>
              </a:rPr>
              <a:t>α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 oxidation 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in the peroxisome.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8130" name="Picture 2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688" y="188913"/>
            <a:ext cx="8255000" cy="55070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8131" name="Text Box 4"/>
          <p:cNvSpPr txBox="1"/>
          <p:nvPr/>
        </p:nvSpPr>
        <p:spPr>
          <a:xfrm>
            <a:off x="2916238" y="1555750"/>
            <a:ext cx="3305175" cy="3698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</a:pPr>
            <a:r>
              <a:rPr lang="zh-CN" altLang="en-US" sz="1800" b="1" dirty="0">
                <a:solidFill>
                  <a:schemeClr val="bg1"/>
                </a:solidFill>
                <a:latin typeface="Comic Sans MS" panose="030F0702030302020204" pitchFamily="66" charset="0"/>
                <a:ea typeface="宋体" panose="02010600030101010101" pitchFamily="2" charset="-122"/>
              </a:rPr>
              <a:t>新生儿肾上腺脑白质营养不良 </a:t>
            </a:r>
            <a:endParaRPr lang="zh-CN" altLang="en-US" sz="1800" b="1" dirty="0">
              <a:solidFill>
                <a:schemeClr val="bg1"/>
              </a:solidFill>
              <a:latin typeface="Comic Sans MS" panose="030F0702030302020204" pitchFamily="66" charset="0"/>
              <a:ea typeface="宋体" panose="02010600030101010101" pitchFamily="2" charset="-122"/>
            </a:endParaRPr>
          </a:p>
        </p:txBody>
      </p:sp>
      <p:sp>
        <p:nvSpPr>
          <p:cNvPr id="48132" name="Text Box 3"/>
          <p:cNvSpPr txBox="1"/>
          <p:nvPr/>
        </p:nvSpPr>
        <p:spPr>
          <a:xfrm>
            <a:off x="395288" y="5324475"/>
            <a:ext cx="8424862" cy="1200150"/>
          </a:xfrm>
          <a:prstGeom prst="rect">
            <a:avLst/>
          </a:prstGeom>
          <a:solidFill>
            <a:schemeClr val="tx1"/>
          </a:solidFill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eaLnBrk="1" hangingPunct="1">
              <a:spcBef>
                <a:spcPct val="0"/>
              </a:spcBef>
              <a:buNone/>
            </a:pPr>
            <a:r>
              <a:rPr lang="en-US" altLang="zh-CN" b="1" dirty="0">
                <a:solidFill>
                  <a:srgbClr val="CD2003"/>
                </a:solidFill>
                <a:latin typeface="Times" charset="0"/>
                <a:ea typeface="宋体" panose="02010600030101010101" pitchFamily="2" charset="-122"/>
              </a:rPr>
              <a:t>Refsum disease:</a:t>
            </a:r>
            <a:r>
              <a:rPr lang="en-US" altLang="zh-CN" b="1" dirty="0">
                <a:solidFill>
                  <a:schemeClr val="bg1"/>
                </a:solidFill>
                <a:latin typeface="Times" charset="0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bg1"/>
                </a:solidFill>
                <a:latin typeface="Times" charset="0"/>
                <a:ea typeface="宋体" panose="02010600030101010101" pitchFamily="2" charset="-122"/>
              </a:rPr>
              <a:t>a genetic defect in </a:t>
            </a:r>
            <a:r>
              <a:rPr lang="en-US" altLang="zh-CN" b="1" u="sng" dirty="0">
                <a:solidFill>
                  <a:schemeClr val="bg1"/>
                </a:solidFill>
                <a:latin typeface="Times" charset="0"/>
                <a:ea typeface="宋体" panose="02010600030101010101" pitchFamily="2" charset="-122"/>
              </a:rPr>
              <a:t>phytanoyl-CoA hydroxylase (</a:t>
            </a:r>
            <a:r>
              <a:rPr lang="el-GR" altLang="zh-CN" b="1" u="sng" dirty="0">
                <a:solidFill>
                  <a:schemeClr val="bg1"/>
                </a:solidFill>
                <a:latin typeface="Times" charset="0"/>
                <a:ea typeface="宋体" panose="02010600030101010101" pitchFamily="2" charset="-122"/>
              </a:rPr>
              <a:t>α</a:t>
            </a:r>
            <a:r>
              <a:rPr lang="en-US" altLang="zh-CN" b="1" u="sng" dirty="0">
                <a:solidFill>
                  <a:schemeClr val="bg1"/>
                </a:solidFill>
                <a:latin typeface="Times" charset="0"/>
                <a:ea typeface="宋体" panose="02010600030101010101" pitchFamily="2" charset="-122"/>
              </a:rPr>
              <a:t> oxidation), </a:t>
            </a:r>
            <a:r>
              <a:rPr lang="en-US" altLang="zh-CN" dirty="0">
                <a:solidFill>
                  <a:schemeClr val="bg1"/>
                </a:solidFill>
                <a:latin typeface="Times" charset="0"/>
                <a:ea typeface="宋体" panose="02010600030101010101" pitchFamily="2" charset="-122"/>
              </a:rPr>
              <a:t>leading to very high blood levels of phytanic acid and severe neurological problems including blindness and deafness.</a:t>
            </a:r>
            <a:endParaRPr lang="en-US" altLang="zh-CN" dirty="0">
              <a:solidFill>
                <a:schemeClr val="bg1"/>
              </a:solidFill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9154" name="Picture 2" descr="figure_17_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92725" y="82550"/>
            <a:ext cx="3562350" cy="655796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155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838" y="2205038"/>
            <a:ext cx="4316412" cy="3284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9156" name="TextBox 4"/>
          <p:cNvSpPr txBox="1"/>
          <p:nvPr/>
        </p:nvSpPr>
        <p:spPr>
          <a:xfrm>
            <a:off x="0" y="550863"/>
            <a:ext cx="5003800" cy="1077912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Endoplasmic reticulum carries out </a:t>
            </a:r>
            <a:r>
              <a:rPr lang="el-GR" altLang="zh-CN" sz="3200" b="1" dirty="0">
                <a:latin typeface="Times" charset="0"/>
              </a:rPr>
              <a:t>ω</a:t>
            </a: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 Oxidation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49157" name="TextBox 3"/>
          <p:cNvSpPr txBox="1"/>
          <p:nvPr/>
        </p:nvSpPr>
        <p:spPr>
          <a:xfrm>
            <a:off x="365125" y="5603875"/>
            <a:ext cx="4638675" cy="8318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 minor pathway, compensating </a:t>
            </a:r>
            <a:r>
              <a:rPr lang="el-GR" altLang="zh-CN" dirty="0">
                <a:latin typeface="Times" charset="0"/>
              </a:rPr>
              <a:t>β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oxidation.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6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14500" y="1844675"/>
            <a:ext cx="5715000" cy="456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7" name="TextBox 4"/>
          <p:cNvSpPr txBox="1"/>
          <p:nvPr/>
        </p:nvSpPr>
        <p:spPr>
          <a:xfrm>
            <a:off x="1447800" y="620713"/>
            <a:ext cx="6248400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Meat or Veggie, that’s the question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4" name="Picture 8" descr="figure_10_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0688" y="3671888"/>
            <a:ext cx="2373312" cy="3141662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1202" name="Picture 2" descr="figure_17_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270000"/>
            <a:ext cx="8531225" cy="43354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1203" name="TextBox 2"/>
          <p:cNvSpPr txBox="1"/>
          <p:nvPr/>
        </p:nvSpPr>
        <p:spPr>
          <a:xfrm>
            <a:off x="0" y="333375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Regulation of fatty acid catabolism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51204" name="TextBox 1"/>
          <p:cNvSpPr txBox="1"/>
          <p:nvPr/>
        </p:nvSpPr>
        <p:spPr>
          <a:xfrm>
            <a:off x="862013" y="5805488"/>
            <a:ext cx="7416800" cy="8302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Fatty acid synthesis and breakdown is tightly coordinated. 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Malonyl-CoA inhibits carnitine acyl-transferase I. 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5" name="Oval 4"/>
          <p:cNvSpPr/>
          <p:nvPr/>
        </p:nvSpPr>
        <p:spPr>
          <a:xfrm>
            <a:off x="3276600" y="3186113"/>
            <a:ext cx="1511300" cy="747712"/>
          </a:xfrm>
          <a:prstGeom prst="ellipse">
            <a:avLst/>
          </a:prstGeom>
          <a:solidFill>
            <a:srgbClr val="FF0000">
              <a:alpha val="30196"/>
            </a:srgbClr>
          </a:solidFill>
          <a:ln w="9525" cap="flat" cmpd="sng">
            <a:solidFill>
              <a:schemeClr val="tx1"/>
            </a:solidFill>
            <a:prstDash val="solid"/>
            <a:headEnd type="none" w="med" len="med"/>
            <a:tailEnd type="none" w="med" len="med"/>
          </a:ln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endParaRPr lang="zh-CN" altLang="zh-CN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7950" y="4538663"/>
            <a:ext cx="3406775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solidFill>
                  <a:srgbClr val="FF0000"/>
                </a:solidFill>
                <a:latin typeface="Times" charset="0"/>
                <a:ea typeface="宋体" panose="02010600030101010101" pitchFamily="2" charset="-122"/>
              </a:rPr>
              <a:t>Caffeine's effects on fat?</a:t>
            </a:r>
            <a:endParaRPr lang="en-US" altLang="zh-CN" b="1" dirty="0">
              <a:solidFill>
                <a:srgbClr val="FF0000"/>
              </a:solidFill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3250" name="Picture 2" descr="figure_17_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3388" y="1379538"/>
            <a:ext cx="4570412" cy="53625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251" name="Picture 2" descr="unnumbered_17_p68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0425" y="1924050"/>
            <a:ext cx="2432050" cy="42735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3252" name="TextBox 3"/>
          <p:cNvSpPr txBox="1"/>
          <p:nvPr/>
        </p:nvSpPr>
        <p:spPr>
          <a:xfrm>
            <a:off x="0" y="333375"/>
            <a:ext cx="9144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Ketones formed in the liver are delivered to other tissues as alternative fuel sources.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5298" name="Picture 2" descr="figure_17_19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4213" y="1411288"/>
            <a:ext cx="3324225" cy="5295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299" name="Picture 2" descr="figure_17_19_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213" y="1411288"/>
            <a:ext cx="4602162" cy="5295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0" name="TextBox 3"/>
          <p:cNvSpPr txBox="1"/>
          <p:nvPr/>
        </p:nvSpPr>
        <p:spPr>
          <a:xfrm>
            <a:off x="0" y="333375"/>
            <a:ext cx="9144000" cy="584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Ketogenesis from acetyl-CoA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684213" y="2492375"/>
            <a:ext cx="431800" cy="431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宋体" panose="02010600030101010101" pitchFamily="2" charset="-122"/>
                <a:cs typeface="+mn-cs"/>
              </a:rPr>
              <a:t>1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684213" y="4168775"/>
            <a:ext cx="431800" cy="431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宋体" panose="02010600030101010101" pitchFamily="2" charset="-122"/>
                <a:cs typeface="+mn-cs"/>
              </a:rPr>
              <a:t>2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812088" y="2492375"/>
            <a:ext cx="431800" cy="431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宋体" panose="02010600030101010101" pitchFamily="2" charset="-122"/>
                <a:cs typeface="+mn-cs"/>
              </a:rPr>
              <a:t>3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7812088" y="3843338"/>
            <a:ext cx="431800" cy="431800"/>
          </a:xfrm>
          <a:prstGeom prst="ellipse">
            <a:avLst/>
          </a:prstGeom>
          <a:solidFill>
            <a:schemeClr val="bg1">
              <a:lumMod val="85000"/>
            </a:schemeClr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lIns="0" tIns="0" rIns="0" bIns="0"/>
          <a:lstStyle>
            <a:lvl1pPr>
              <a:defRPr sz="2400">
                <a:solidFill>
                  <a:schemeClr val="tx1"/>
                </a:solidFill>
                <a:latin typeface="Times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" charset="0"/>
                <a:ea typeface="宋体" panose="02010600030101010101" pitchFamily="2" charset="-122"/>
                <a:cs typeface="+mn-cs"/>
              </a:rPr>
              <a:t>4</a:t>
            </a:r>
            <a:endParaRPr kumimoji="0" lang="zh-CN" altLang="en-US" sz="24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7346" name="Picture 2" descr="figure_17_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950" y="455613"/>
            <a:ext cx="4954588" cy="5946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7347" name="TextBox 2"/>
          <p:cNvSpPr txBox="1"/>
          <p:nvPr/>
        </p:nvSpPr>
        <p:spPr>
          <a:xfrm>
            <a:off x="4859338" y="407988"/>
            <a:ext cx="4284662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Oxidation of ketones by extrahepatic tissues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57348" name="TextBox 1"/>
          <p:cNvSpPr txBox="1"/>
          <p:nvPr/>
        </p:nvSpPr>
        <p:spPr>
          <a:xfrm>
            <a:off x="4859338" y="2420938"/>
            <a:ext cx="3673475" cy="23082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A mechanism of delivering acetyl-CoA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When glucose is limited as the fuel source. 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9394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66850" y="1916113"/>
            <a:ext cx="6210300" cy="3486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9395" name="TextBox 2"/>
          <p:cNvSpPr txBox="1"/>
          <p:nvPr/>
        </p:nvSpPr>
        <p:spPr>
          <a:xfrm>
            <a:off x="266700" y="620713"/>
            <a:ext cx="8610600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Difference between glucose or fat as fuel sources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0418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2438" y="1125538"/>
            <a:ext cx="5699125" cy="55419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419" name="TextBox 2"/>
          <p:cNvSpPr txBox="1"/>
          <p:nvPr/>
        </p:nvSpPr>
        <p:spPr>
          <a:xfrm>
            <a:off x="0" y="328613"/>
            <a:ext cx="9144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Diabetic ketoacidosis: high level of acidic ketones in the circulation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144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2025" y="1557338"/>
            <a:ext cx="4679950" cy="40227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43" name="TextBox 2"/>
          <p:cNvSpPr txBox="1"/>
          <p:nvPr/>
        </p:nvSpPr>
        <p:spPr>
          <a:xfrm>
            <a:off x="1325563" y="620713"/>
            <a:ext cx="6492875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Meat or Veggie, what’s your choice?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7170" name="Picture 2" descr="figure_17_0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5663" y="1222375"/>
            <a:ext cx="7432675" cy="5591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171" name="TextBox 2"/>
          <p:cNvSpPr txBox="1"/>
          <p:nvPr/>
        </p:nvSpPr>
        <p:spPr>
          <a:xfrm>
            <a:off x="793750" y="260350"/>
            <a:ext cx="7556500" cy="5857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Absorption and transport of dietary lipids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cxnSp>
        <p:nvCxnSpPr>
          <p:cNvPr id="7172" name="Straight Arrow Connector 5"/>
          <p:cNvCxnSpPr/>
          <p:nvPr/>
        </p:nvCxnSpPr>
        <p:spPr>
          <a:xfrm>
            <a:off x="611188" y="3573463"/>
            <a:ext cx="647700" cy="503237"/>
          </a:xfrm>
          <a:prstGeom prst="straightConnector1">
            <a:avLst/>
          </a:prstGeom>
          <a:ln w="9525" cap="flat" cmpd="sng">
            <a:solidFill>
              <a:schemeClr val="tx1"/>
            </a:solidFill>
            <a:prstDash val="solid"/>
            <a:headEnd type="none" w="med" len="med"/>
            <a:tailEnd type="triangle" w="med" len="med"/>
          </a:ln>
        </p:spPr>
      </p:cxnSp>
      <p:sp>
        <p:nvSpPr>
          <p:cNvPr id="7173" name="TextBox 6"/>
          <p:cNvSpPr txBox="1"/>
          <p:nvPr/>
        </p:nvSpPr>
        <p:spPr>
          <a:xfrm>
            <a:off x="0" y="2759075"/>
            <a:ext cx="140335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sz="2000" b="1" dirty="0">
                <a:latin typeface="Times" charset="0"/>
                <a:ea typeface="宋体" panose="02010600030101010101" pitchFamily="2" charset="-122"/>
              </a:rPr>
              <a:t>Natural detergent</a:t>
            </a:r>
            <a:endParaRPr lang="en-US" altLang="zh-CN" sz="20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9218" name="Picture 1" descr="Cellular cholesterol trafficking and compartmentalizatio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50" y="1708150"/>
            <a:ext cx="4684713" cy="484028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9" name="TextBox 2"/>
          <p:cNvSpPr txBox="1"/>
          <p:nvPr/>
        </p:nvSpPr>
        <p:spPr>
          <a:xfrm>
            <a:off x="793750" y="260350"/>
            <a:ext cx="7556500" cy="10779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Absorption and transport of dietary lipids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in enterocytes (small intestine)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9220" name="TextBox 3"/>
          <p:cNvSpPr txBox="1"/>
          <p:nvPr/>
        </p:nvSpPr>
        <p:spPr>
          <a:xfrm>
            <a:off x="4716463" y="1844675"/>
            <a:ext cx="4406900" cy="3416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Cycle between TAG and FFA</a:t>
            </a:r>
            <a:endParaRPr lang="en-US" altLang="zh-CN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Breakdown into free fatty acids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Uptake of free fatty acids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Covert back to triglycerides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Package into lipid carriers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42" name="Picture 2" descr="figure_17_0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12863" y="1341438"/>
            <a:ext cx="6518275" cy="41290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3" name="TextBox 2"/>
          <p:cNvSpPr txBox="1"/>
          <p:nvPr/>
        </p:nvSpPr>
        <p:spPr>
          <a:xfrm>
            <a:off x="403225" y="260350"/>
            <a:ext cx="8337550" cy="58578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Lipoproteins (lipid + proteins) as lipid carriers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10244" name="TextBox 1"/>
          <p:cNvSpPr txBox="1"/>
          <p:nvPr/>
        </p:nvSpPr>
        <p:spPr>
          <a:xfrm flipH="1">
            <a:off x="1312863" y="5589588"/>
            <a:ext cx="7427912" cy="12001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Apolipoproteins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: structural components, amphipathic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Neutral lipids 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form core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  <a:p>
            <a:pPr marL="0" lvl="0" indent="0">
              <a:spcBef>
                <a:spcPct val="0"/>
              </a:spcBef>
            </a:pP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Monolayer of </a:t>
            </a:r>
            <a:r>
              <a:rPr lang="en-US" altLang="zh-CN" b="1" dirty="0">
                <a:latin typeface="Times" charset="0"/>
                <a:ea typeface="宋体" panose="02010600030101010101" pitchFamily="2" charset="-122"/>
              </a:rPr>
              <a:t>phospholipids</a:t>
            </a:r>
            <a:r>
              <a:rPr lang="en-US" altLang="zh-CN" dirty="0">
                <a:latin typeface="Times" charset="0"/>
                <a:ea typeface="宋体" panose="02010600030101010101" pitchFamily="2" charset="-122"/>
              </a:rPr>
              <a:t> forms surface.</a:t>
            </a:r>
            <a:endParaRPr lang="en-US" altLang="zh-CN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08588" y="1341438"/>
            <a:ext cx="3827462" cy="252888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8588" y="4119563"/>
            <a:ext cx="3827462" cy="21669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292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8" y="1670050"/>
            <a:ext cx="5076825" cy="3806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3" name="TextBox 2"/>
          <p:cNvSpPr txBox="1"/>
          <p:nvPr/>
        </p:nvSpPr>
        <p:spPr>
          <a:xfrm>
            <a:off x="1131888" y="260350"/>
            <a:ext cx="6880225" cy="5842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A real life experience with blood lipids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3314" name="Picture 28" descr="1j1a_bio_r_80.jpg"/>
          <p:cNvPicPr>
            <a:picLocks noChangeAspect="1"/>
          </p:cNvPicPr>
          <p:nvPr/>
        </p:nvPicPr>
        <p:blipFill>
          <a:blip r:embed="rId1">
            <a:lum contrast="6000"/>
          </a:blip>
          <a:stretch>
            <a:fillRect/>
          </a:stretch>
        </p:blipFill>
        <p:spPr>
          <a:xfrm>
            <a:off x="1036638" y="3433763"/>
            <a:ext cx="171450" cy="171450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3315" name="Picture 37" descr="1j1a_bio_r_80.jpg"/>
          <p:cNvPicPr>
            <a:picLocks noChangeAspect="1"/>
          </p:cNvPicPr>
          <p:nvPr/>
        </p:nvPicPr>
        <p:blipFill>
          <a:blip r:embed="rId1">
            <a:lum contrast="6000"/>
          </a:blip>
          <a:stretch>
            <a:fillRect/>
          </a:stretch>
        </p:blipFill>
        <p:spPr>
          <a:xfrm>
            <a:off x="1162050" y="3203575"/>
            <a:ext cx="171450" cy="171450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3316" name="Picture 38" descr="1j1a_bio_r_80.jpg"/>
          <p:cNvPicPr>
            <a:picLocks noChangeAspect="1"/>
          </p:cNvPicPr>
          <p:nvPr/>
        </p:nvPicPr>
        <p:blipFill>
          <a:blip r:embed="rId1">
            <a:lum contrast="6000"/>
          </a:blip>
          <a:stretch>
            <a:fillRect/>
          </a:stretch>
        </p:blipFill>
        <p:spPr>
          <a:xfrm>
            <a:off x="1450975" y="3206750"/>
            <a:ext cx="171450" cy="171450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3317" name="Picture 39" descr="1j1a_bio_r_80.jpg"/>
          <p:cNvPicPr>
            <a:picLocks noChangeAspect="1"/>
          </p:cNvPicPr>
          <p:nvPr/>
        </p:nvPicPr>
        <p:blipFill>
          <a:blip r:embed="rId1">
            <a:lum contrast="6000"/>
          </a:blip>
          <a:stretch>
            <a:fillRect/>
          </a:stretch>
        </p:blipFill>
        <p:spPr>
          <a:xfrm>
            <a:off x="1330325" y="3427413"/>
            <a:ext cx="171450" cy="169862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3318" name="Picture 40" descr="1j1a_bio_r_80.jpg"/>
          <p:cNvPicPr>
            <a:picLocks noChangeAspect="1"/>
          </p:cNvPicPr>
          <p:nvPr/>
        </p:nvPicPr>
        <p:blipFill>
          <a:blip r:embed="rId1">
            <a:lum contrast="6000"/>
          </a:blip>
          <a:stretch>
            <a:fillRect/>
          </a:stretch>
        </p:blipFill>
        <p:spPr>
          <a:xfrm>
            <a:off x="1174750" y="3625850"/>
            <a:ext cx="179388" cy="179388"/>
          </a:xfrm>
          <a:prstGeom prst="rect">
            <a:avLst/>
          </a:prstGeom>
          <a:noFill/>
          <a:ln w="19050">
            <a:noFill/>
          </a:ln>
        </p:spPr>
      </p:pic>
      <p:pic>
        <p:nvPicPr>
          <p:cNvPr id="13319" name="Picture 51" descr="1j1a_bio_r_80.jpg"/>
          <p:cNvPicPr>
            <a:picLocks noChangeAspect="1"/>
          </p:cNvPicPr>
          <p:nvPr/>
        </p:nvPicPr>
        <p:blipFill>
          <a:blip r:embed="rId1">
            <a:lum contrast="6000"/>
          </a:blip>
          <a:stretch>
            <a:fillRect/>
          </a:stretch>
        </p:blipFill>
        <p:spPr>
          <a:xfrm>
            <a:off x="877888" y="3219450"/>
            <a:ext cx="171450" cy="171450"/>
          </a:xfrm>
          <a:prstGeom prst="rect">
            <a:avLst/>
          </a:prstGeom>
          <a:noFill/>
          <a:ln w="19050">
            <a:noFill/>
          </a:ln>
        </p:spPr>
      </p:pic>
      <p:grpSp>
        <p:nvGrpSpPr>
          <p:cNvPr id="13320" name="Group 45"/>
          <p:cNvGrpSpPr/>
          <p:nvPr/>
        </p:nvGrpSpPr>
        <p:grpSpPr>
          <a:xfrm>
            <a:off x="4081463" y="1127125"/>
            <a:ext cx="4789487" cy="4462463"/>
            <a:chOff x="6505698" y="831271"/>
            <a:chExt cx="2911434" cy="2695916"/>
          </a:xfrm>
        </p:grpSpPr>
        <p:pic>
          <p:nvPicPr>
            <p:cNvPr id="13337" name="Picture 46" descr="chylomicronpic.jp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0995" y="914399"/>
              <a:ext cx="2401125" cy="2612788"/>
            </a:xfrm>
            <a:prstGeom prst="rect">
              <a:avLst/>
            </a:prstGeom>
            <a:noFill/>
            <a:ln w="9525">
              <a:noFill/>
            </a:ln>
          </p:spPr>
        </p:pic>
        <p:sp>
          <p:nvSpPr>
            <p:cNvPr id="13338" name="TextBox 47"/>
            <p:cNvSpPr txBox="1"/>
            <p:nvPr/>
          </p:nvSpPr>
          <p:spPr>
            <a:xfrm>
              <a:off x="7932718" y="831271"/>
              <a:ext cx="1340284" cy="280578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</a:pPr>
              <a:r>
                <a:rPr lang="en-US" altLang="zh-CN" sz="2000" b="1" dirty="0">
                  <a:latin typeface="Times" charset="0"/>
                  <a:ea typeface="宋体" panose="02010600030101010101" pitchFamily="2" charset="-122"/>
                </a:rPr>
                <a:t>Apolipoproteins</a:t>
              </a:r>
              <a:endParaRPr lang="en-US" altLang="zh-CN" sz="2000" b="1" dirty="0">
                <a:latin typeface="Times" charset="0"/>
                <a:ea typeface="宋体" panose="02010600030101010101" pitchFamily="2" charset="-122"/>
              </a:endParaRPr>
            </a:p>
          </p:txBody>
        </p:sp>
        <p:sp>
          <p:nvSpPr>
            <p:cNvPr id="13339" name="TextBox 48"/>
            <p:cNvSpPr txBox="1"/>
            <p:nvPr/>
          </p:nvSpPr>
          <p:spPr>
            <a:xfrm>
              <a:off x="6505698" y="3168731"/>
              <a:ext cx="1213263" cy="21582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</a:pPr>
              <a:r>
                <a:rPr lang="en-US" altLang="zh-CN" sz="2000" b="1" dirty="0">
                  <a:latin typeface="Times" charset="0"/>
                  <a:ea typeface="宋体" panose="02010600030101010101" pitchFamily="2" charset="-122"/>
                </a:rPr>
                <a:t>Cholesterol</a:t>
              </a:r>
              <a:endParaRPr lang="en-US" altLang="zh-CN" sz="2000" b="1" dirty="0">
                <a:latin typeface="Times" charset="0"/>
                <a:ea typeface="宋体" panose="02010600030101010101" pitchFamily="2" charset="-122"/>
              </a:endParaRPr>
            </a:p>
          </p:txBody>
        </p:sp>
        <p:sp>
          <p:nvSpPr>
            <p:cNvPr id="13340" name="TextBox 49"/>
            <p:cNvSpPr txBox="1"/>
            <p:nvPr/>
          </p:nvSpPr>
          <p:spPr>
            <a:xfrm>
              <a:off x="7716981" y="3297381"/>
              <a:ext cx="1427019" cy="21582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</a:pPr>
              <a:r>
                <a:rPr lang="en-US" altLang="zh-CN" sz="2000" b="1" dirty="0">
                  <a:latin typeface="Times" charset="0"/>
                  <a:ea typeface="宋体" panose="02010600030101010101" pitchFamily="2" charset="-122"/>
                </a:rPr>
                <a:t>Neutral Lipids</a:t>
              </a:r>
              <a:endParaRPr lang="en-US" altLang="zh-CN" sz="2000" b="1" dirty="0">
                <a:latin typeface="Times" charset="0"/>
                <a:ea typeface="宋体" panose="02010600030101010101" pitchFamily="2" charset="-122"/>
              </a:endParaRPr>
            </a:p>
          </p:txBody>
        </p:sp>
        <p:sp>
          <p:nvSpPr>
            <p:cNvPr id="13341" name="TextBox 50"/>
            <p:cNvSpPr txBox="1"/>
            <p:nvPr/>
          </p:nvSpPr>
          <p:spPr>
            <a:xfrm>
              <a:off x="8237516" y="3057895"/>
              <a:ext cx="1179616" cy="21582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lIns="0" tIns="0" rIns="0" bIns="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</a:pPr>
              <a:r>
                <a:rPr lang="en-US" altLang="zh-CN" sz="2000" b="1" dirty="0">
                  <a:latin typeface="Times" charset="0"/>
                  <a:ea typeface="宋体" panose="02010600030101010101" pitchFamily="2" charset="-122"/>
                </a:rPr>
                <a:t>Phospholipids</a:t>
              </a:r>
              <a:endParaRPr lang="en-US" altLang="zh-CN" sz="2000" b="1" dirty="0">
                <a:latin typeface="Times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321" name="Group 74"/>
          <p:cNvGrpSpPr/>
          <p:nvPr/>
        </p:nvGrpSpPr>
        <p:grpSpPr>
          <a:xfrm>
            <a:off x="1649413" y="2622550"/>
            <a:ext cx="1144587" cy="1214438"/>
            <a:chOff x="1458039" y="2988860"/>
            <a:chExt cx="1144554" cy="1214650"/>
          </a:xfrm>
        </p:grpSpPr>
        <p:cxnSp>
          <p:nvCxnSpPr>
            <p:cNvPr id="54" name="Straight Connector 53"/>
            <p:cNvCxnSpPr/>
            <p:nvPr/>
          </p:nvCxnSpPr>
          <p:spPr>
            <a:xfrm flipV="1">
              <a:off x="1458039" y="2988860"/>
              <a:ext cx="711179" cy="574775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459626" y="3716062"/>
              <a:ext cx="669906" cy="487448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>
              <a:off x="2169218" y="3084127"/>
              <a:ext cx="0" cy="1092391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36" name="TextBox 67"/>
            <p:cNvSpPr txBox="1"/>
            <p:nvPr/>
          </p:nvSpPr>
          <p:spPr>
            <a:xfrm>
              <a:off x="1842449" y="3480180"/>
              <a:ext cx="760144" cy="40011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>
                <a:spcBef>
                  <a:spcPct val="0"/>
                </a:spcBef>
              </a:pPr>
              <a:r>
                <a:rPr lang="en-US" altLang="zh-CN" sz="2000" b="1" dirty="0">
                  <a:latin typeface="Times" charset="0"/>
                  <a:ea typeface="宋体" panose="02010600030101010101" pitchFamily="2" charset="-122"/>
                </a:rPr>
                <a:t>~10Å</a:t>
              </a:r>
              <a:endParaRPr lang="en-US" altLang="zh-CN" sz="2000" b="1" dirty="0">
                <a:latin typeface="Times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13322" name="Group 75"/>
          <p:cNvGrpSpPr/>
          <p:nvPr/>
        </p:nvGrpSpPr>
        <p:grpSpPr>
          <a:xfrm>
            <a:off x="2771775" y="1954213"/>
            <a:ext cx="1743075" cy="2987675"/>
            <a:chOff x="2703560" y="2267803"/>
            <a:chExt cx="1742785" cy="2988865"/>
          </a:xfrm>
        </p:grpSpPr>
        <p:cxnSp>
          <p:nvCxnSpPr>
            <p:cNvPr id="64" name="Straight Arrow Connector 63"/>
            <p:cNvCxnSpPr/>
            <p:nvPr/>
          </p:nvCxnSpPr>
          <p:spPr>
            <a:xfrm>
              <a:off x="3673362" y="2390089"/>
              <a:ext cx="11110" cy="2768115"/>
            </a:xfrm>
            <a:prstGeom prst="straightConnector1">
              <a:avLst/>
            </a:prstGeom>
            <a:ln w="25400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30" name="TextBox 68"/>
            <p:cNvSpPr txBox="1"/>
            <p:nvPr/>
          </p:nvSpPr>
          <p:spPr>
            <a:xfrm>
              <a:off x="2703560" y="3388930"/>
              <a:ext cx="1742785" cy="40011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txBody>
            <a:bodyPr wrap="none" tIns="0" bIns="91440">
              <a:spAutoFit/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algn="ctr">
                <a:spcBef>
                  <a:spcPct val="0"/>
                </a:spcBef>
              </a:pPr>
              <a:r>
                <a:rPr lang="en-US" altLang="zh-CN" sz="2000" b="1" dirty="0">
                  <a:latin typeface="Times" charset="0"/>
                  <a:ea typeface="宋体" panose="02010600030101010101" pitchFamily="2" charset="-122"/>
                </a:rPr>
                <a:t> ~800-10,000Å</a:t>
              </a:r>
              <a:endParaRPr lang="en-US" altLang="zh-CN" sz="2000" b="1" dirty="0">
                <a:latin typeface="Times" charset="0"/>
                <a:ea typeface="宋体" panose="02010600030101010101" pitchFamily="2" charset="-122"/>
              </a:endParaRPr>
            </a:p>
          </p:txBody>
        </p:sp>
        <p:cxnSp>
          <p:nvCxnSpPr>
            <p:cNvPr id="63" name="Straight Connector 62"/>
            <p:cNvCxnSpPr/>
            <p:nvPr/>
          </p:nvCxnSpPr>
          <p:spPr>
            <a:xfrm flipV="1">
              <a:off x="3141637" y="5240787"/>
              <a:ext cx="1293598" cy="15881"/>
            </a:xfrm>
            <a:prstGeom prst="line">
              <a:avLst/>
            </a:prstGeom>
            <a:ln w="254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 flipV="1">
              <a:off x="3143225" y="2267803"/>
              <a:ext cx="1295184" cy="15881"/>
            </a:xfrm>
            <a:prstGeom prst="line">
              <a:avLst/>
            </a:prstGeom>
            <a:ln w="25400"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23" name="TextBox 73"/>
          <p:cNvSpPr txBox="1"/>
          <p:nvPr/>
        </p:nvSpPr>
        <p:spPr>
          <a:xfrm>
            <a:off x="446088" y="1577975"/>
            <a:ext cx="1473200" cy="7080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2000" b="1" dirty="0">
                <a:latin typeface="Times" charset="0"/>
                <a:ea typeface="宋体" panose="02010600030101010101" pitchFamily="2" charset="-122"/>
              </a:rPr>
              <a:t>Secretory proteins</a:t>
            </a:r>
            <a:endParaRPr lang="en-US" altLang="zh-CN" sz="2000" b="1" dirty="0">
              <a:latin typeface="Times" charset="0"/>
              <a:ea typeface="宋体" panose="02010600030101010101" pitchFamily="2" charset="-122"/>
            </a:endParaRPr>
          </a:p>
        </p:txBody>
      </p:sp>
      <p:sp>
        <p:nvSpPr>
          <p:cNvPr id="13324" name="TextBox 27"/>
          <p:cNvSpPr txBox="1"/>
          <p:nvPr/>
        </p:nvSpPr>
        <p:spPr>
          <a:xfrm>
            <a:off x="403225" y="260350"/>
            <a:ext cx="8337550" cy="107791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Lipoproteins (lipid + proteins) as lipid carriers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under lab investigation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388" y="3962400"/>
            <a:ext cx="2787650" cy="28749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2" name="TextBox 31"/>
          <p:cNvSpPr txBox="1"/>
          <p:nvPr/>
        </p:nvSpPr>
        <p:spPr>
          <a:xfrm>
            <a:off x="101600" y="4833938"/>
            <a:ext cx="703263" cy="52387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None/>
            </a:pPr>
            <a:r>
              <a:rPr lang="en-US" altLang="zh-CN" sz="2800" b="1" dirty="0">
                <a:solidFill>
                  <a:schemeClr val="bg1"/>
                </a:solidFill>
                <a:ea typeface="宋体" panose="02010600030101010101" pitchFamily="2" charset="-122"/>
              </a:rPr>
              <a:t>ER</a:t>
            </a:r>
            <a:endParaRPr lang="en-US" altLang="zh-CN" sz="2800" b="1" dirty="0">
              <a:solidFill>
                <a:schemeClr val="bg1"/>
              </a:solidFill>
              <a:ea typeface="宋体" panose="02010600030101010101" pitchFamily="2" charset="-122"/>
            </a:endParaRPr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1116013" y="5965825"/>
            <a:ext cx="165100" cy="1270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V="1">
            <a:off x="1309688" y="6021388"/>
            <a:ext cx="166688" cy="127000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5362" name="Picture 2" descr="figure_17_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24188" y="1435100"/>
            <a:ext cx="6089650" cy="54229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3" name="TextBox 2"/>
          <p:cNvSpPr txBox="1"/>
          <p:nvPr/>
        </p:nvSpPr>
        <p:spPr>
          <a:xfrm>
            <a:off x="0" y="327025"/>
            <a:ext cx="9144000" cy="107632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</a:pPr>
            <a:r>
              <a:rPr lang="en-US" altLang="zh-CN" sz="3200" b="1" dirty="0">
                <a:latin typeface="Times" charset="0"/>
                <a:ea typeface="宋体" panose="02010600030101010101" pitchFamily="2" charset="-122"/>
              </a:rPr>
              <a:t>Mobilization of TAG in cells: hydrolysis into glycerol and free fatty acids (FFA)</a:t>
            </a:r>
            <a:endParaRPr lang="en-US" altLang="zh-CN" sz="3200" b="1" dirty="0">
              <a:latin typeface="Times" charset="0"/>
              <a:ea typeface="宋体" panose="02010600030101010101" pitchFamily="2" charset="-122"/>
            </a:endParaRPr>
          </a:p>
        </p:txBody>
      </p:sp>
      <p:pic>
        <p:nvPicPr>
          <p:cNvPr id="15364" name="Picture 8" descr="figure_10_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88" y="2208213"/>
            <a:ext cx="2813050" cy="38766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 Presentation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4194</Words>
  <Application>WPS Presentation</Application>
  <PresentationFormat>全屏显示(4:3)</PresentationFormat>
  <Paragraphs>230</Paragraphs>
  <Slides>36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5" baseType="lpstr">
      <vt:lpstr>Arial</vt:lpstr>
      <vt:lpstr>宋体</vt:lpstr>
      <vt:lpstr>Wingdings</vt:lpstr>
      <vt:lpstr>Times</vt:lpstr>
      <vt:lpstr>Times New Roman</vt:lpstr>
      <vt:lpstr>Comic Sans MS</vt:lpstr>
      <vt:lpstr>微软雅黑</vt:lpstr>
      <vt:lpstr>Arial Unicode MS</vt:lpstr>
      <vt:lpstr>Blank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W. H. Freeman &amp; Company</Company>
  <LinksUpToDate>false</LinksUpToDate>
  <SharedDoc>false</SharedDoc>
  <HyperlinksChanged>false</HyperlinksChanged>
  <AppVersion>14.0000</AppVersion>
  <Manager>Sumanas, Inc.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Lehninger Principles of Biochemistry</dc:title>
  <dc:creator>Nelson and Cox</dc:creator>
  <cp:lastModifiedBy>Xiao-Wei CHEN</cp:lastModifiedBy>
  <cp:revision>197</cp:revision>
  <dcterms:created xsi:type="dcterms:W3CDTF">2002-12-24T01:08:46Z</dcterms:created>
  <dcterms:modified xsi:type="dcterms:W3CDTF">2020-04-28T11:26:09Z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1033-11.2.0.9281</vt:lpwstr>
  </property>
</Properties>
</file>